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emf" ContentType="image/x-em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34"/>
  </p:notesMasterIdLst>
  <p:sldIdLst>
    <p:sldId id="256" r:id="rId2"/>
    <p:sldId id="257" r:id="rId3"/>
    <p:sldId id="258" r:id="rId4"/>
    <p:sldId id="259" r:id="rId5"/>
    <p:sldId id="260" r:id="rId6"/>
    <p:sldId id="261" r:id="rId7"/>
    <p:sldId id="287" r:id="rId8"/>
    <p:sldId id="262" r:id="rId9"/>
    <p:sldId id="263" r:id="rId10"/>
    <p:sldId id="285" r:id="rId11"/>
    <p:sldId id="265" r:id="rId12"/>
    <p:sldId id="281" r:id="rId13"/>
    <p:sldId id="267" r:id="rId14"/>
    <p:sldId id="264" r:id="rId15"/>
    <p:sldId id="266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86" r:id="rId27"/>
    <p:sldId id="278" r:id="rId28"/>
    <p:sldId id="280" r:id="rId29"/>
    <p:sldId id="279" r:id="rId30"/>
    <p:sldId id="282" r:id="rId31"/>
    <p:sldId id="283" r:id="rId32"/>
    <p:sldId id="284" r:id="rId33"/>
  </p:sldIdLst>
  <p:sldSz cx="10077450" cy="7562850"/>
  <p:notesSz cx="7772400" cy="10058400"/>
  <p:defaultTextStyle>
    <a:defPPr>
      <a:defRPr lang="en-US"/>
    </a:defPPr>
    <a:lvl1pPr algn="l" defTabSz="457200" rtl="0" fontAlgn="base" hangingPunct="0">
      <a:lnSpc>
        <a:spcPct val="94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pitchFamily="-111" charset="2"/>
      <a:defRPr kern="1200">
        <a:solidFill>
          <a:schemeClr val="tx1"/>
        </a:solidFill>
        <a:latin typeface="Arial" pitchFamily="-111" charset="0"/>
        <a:ea typeface="+mn-ea"/>
        <a:cs typeface="+mn-cs"/>
      </a:defRPr>
    </a:lvl1pPr>
    <a:lvl2pPr marL="431800" indent="-215900" algn="l" defTabSz="457200" rtl="0" fontAlgn="base" hangingPunct="0">
      <a:lnSpc>
        <a:spcPct val="94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pitchFamily="-111" charset="2"/>
      <a:defRPr kern="1200">
        <a:solidFill>
          <a:schemeClr val="tx1"/>
        </a:solidFill>
        <a:latin typeface="Arial" pitchFamily="-111" charset="0"/>
        <a:ea typeface="+mn-ea"/>
        <a:cs typeface="+mn-cs"/>
      </a:defRPr>
    </a:lvl2pPr>
    <a:lvl3pPr marL="647700" indent="-215900" algn="l" defTabSz="457200" rtl="0" fontAlgn="base" hangingPunct="0">
      <a:lnSpc>
        <a:spcPct val="94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pitchFamily="-111" charset="2"/>
      <a:defRPr kern="1200">
        <a:solidFill>
          <a:schemeClr val="tx1"/>
        </a:solidFill>
        <a:latin typeface="Arial" pitchFamily="-111" charset="0"/>
        <a:ea typeface="+mn-ea"/>
        <a:cs typeface="+mn-cs"/>
      </a:defRPr>
    </a:lvl3pPr>
    <a:lvl4pPr marL="863600" indent="-215900" algn="l" defTabSz="457200" rtl="0" fontAlgn="base" hangingPunct="0">
      <a:lnSpc>
        <a:spcPct val="94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pitchFamily="-111" charset="2"/>
      <a:defRPr kern="1200">
        <a:solidFill>
          <a:schemeClr val="tx1"/>
        </a:solidFill>
        <a:latin typeface="Arial" pitchFamily="-111" charset="0"/>
        <a:ea typeface="+mn-ea"/>
        <a:cs typeface="+mn-cs"/>
      </a:defRPr>
    </a:lvl4pPr>
    <a:lvl5pPr marL="1079500" indent="-215900" algn="l" defTabSz="457200" rtl="0" fontAlgn="base" hangingPunct="0">
      <a:lnSpc>
        <a:spcPct val="94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pitchFamily="-111" charset="2"/>
      <a:defRPr kern="1200">
        <a:solidFill>
          <a:schemeClr val="tx1"/>
        </a:solidFill>
        <a:latin typeface="Arial" pitchFamily="-111" charset="0"/>
        <a:ea typeface="+mn-ea"/>
        <a:cs typeface="+mn-cs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pitchFamily="-111" charset="0"/>
        <a:ea typeface="+mn-ea"/>
        <a:cs typeface="+mn-cs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pitchFamily="-111" charset="0"/>
        <a:ea typeface="+mn-ea"/>
        <a:cs typeface="+mn-cs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pitchFamily="-111" charset="0"/>
        <a:ea typeface="+mn-ea"/>
        <a:cs typeface="+mn-cs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pitchFamily="-111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82">
          <p15:clr>
            <a:srgbClr val="A4A3A4"/>
          </p15:clr>
        </p15:guide>
        <p15:guide id="2" pos="317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691" autoAdjust="0"/>
    <p:restoredTop sz="90945"/>
  </p:normalViewPr>
  <p:slideViewPr>
    <p:cSldViewPr>
      <p:cViewPr varScale="1">
        <p:scale>
          <a:sx n="107" d="100"/>
          <a:sy n="107" d="100"/>
        </p:scale>
        <p:origin x="456" y="184"/>
      </p:cViewPr>
      <p:guideLst>
        <p:guide orient="horz" pos="2382"/>
        <p:guide pos="317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notesMaster" Target="notesMasters/notesMaster1.xml"/><Relationship Id="rId35" Type="http://schemas.openxmlformats.org/officeDocument/2006/relationships/presProps" Target="presProps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heme" Target="theme/theme1.xml"/><Relationship Id="rId3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Rectangle 1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7613" cy="377031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sp>
      <p:sp>
        <p:nvSpPr>
          <p:cNvPr id="2050" name="Rectangle 2"/>
          <p:cNvSpPr>
            <a:spLocks noGrp="1" noChangeArrowheads="1"/>
          </p:cNvSpPr>
          <p:nvPr>
            <p:ph type="body"/>
          </p:nvPr>
        </p:nvSpPr>
        <p:spPr bwMode="auto">
          <a:xfrm>
            <a:off x="777875" y="4776788"/>
            <a:ext cx="6216650" cy="452437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93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endParaRPr lang="en-US"/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dt"/>
          </p:nvPr>
        </p:nvSpPr>
        <p:spPr bwMode="auto">
          <a:xfrm>
            <a:off x="4398963" y="0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3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endParaRPr lang="en-US"/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ftr"/>
          </p:nvPr>
        </p:nvSpPr>
        <p:spPr bwMode="auto">
          <a:xfrm>
            <a:off x="0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lnSpc>
                <a:spcPct val="93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endParaRPr lang="en-US"/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sldNum"/>
          </p:nvPr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93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fld id="{47050F4D-C8E8-3F4B-A05D-07E398CC0A5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72417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-111" charset="0"/>
      <a:defRPr sz="1200" kern="1200">
        <a:solidFill>
          <a:srgbClr val="000000"/>
        </a:solidFill>
        <a:latin typeface="Times New Roman" pitchFamily="-111" charset="0"/>
        <a:ea typeface="+mn-ea"/>
        <a:cs typeface="+mn-cs"/>
      </a:defRPr>
    </a:lvl1pPr>
    <a:lvl2pPr marL="742950" indent="-28575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-111" charset="0"/>
      <a:defRPr sz="1200" kern="1200">
        <a:solidFill>
          <a:srgbClr val="000000"/>
        </a:solidFill>
        <a:latin typeface="Times New Roman" pitchFamily="-111" charset="0"/>
        <a:ea typeface="ＭＳ Ｐゴシック" pitchFamily="-111" charset="-128"/>
        <a:cs typeface="+mn-cs"/>
      </a:defRPr>
    </a:lvl2pPr>
    <a:lvl3pPr marL="11430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-111" charset="0"/>
      <a:defRPr sz="1200" kern="1200">
        <a:solidFill>
          <a:srgbClr val="000000"/>
        </a:solidFill>
        <a:latin typeface="Times New Roman" pitchFamily="-111" charset="0"/>
        <a:ea typeface="ＭＳ Ｐゴシック" pitchFamily="-111" charset="-128"/>
        <a:cs typeface="+mn-cs"/>
      </a:defRPr>
    </a:lvl3pPr>
    <a:lvl4pPr marL="16002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-111" charset="0"/>
      <a:defRPr sz="1200" kern="1200">
        <a:solidFill>
          <a:srgbClr val="000000"/>
        </a:solidFill>
        <a:latin typeface="Times New Roman" pitchFamily="-111" charset="0"/>
        <a:ea typeface="ＭＳ Ｐゴシック" pitchFamily="-111" charset="-128"/>
        <a:cs typeface="+mn-cs"/>
      </a:defRPr>
    </a:lvl4pPr>
    <a:lvl5pPr marL="20574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-111" charset="0"/>
      <a:defRPr sz="1200" kern="1200">
        <a:solidFill>
          <a:srgbClr val="000000"/>
        </a:solidFill>
        <a:latin typeface="Times New Roman" pitchFamily="-111" charset="0"/>
        <a:ea typeface="ＭＳ Ｐゴシック" pitchFamily="-111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5650" y="2349500"/>
            <a:ext cx="8566150" cy="16208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1300" y="4286250"/>
            <a:ext cx="7054850" cy="1931988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C1E25212-C499-2845-9264-4CAAD22E0C08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06DFCD5D-A4EF-0F48-894C-74C4A518F617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04088" y="301625"/>
            <a:ext cx="2266950" cy="64579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3238" y="301625"/>
            <a:ext cx="6648450" cy="64579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AB5A90ED-0900-0148-B02F-288E9C7DCDE9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B10699FE-574C-884F-B959-58968A00FCE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5338" y="4859338"/>
            <a:ext cx="8566150" cy="15017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5338" y="3205163"/>
            <a:ext cx="8566150" cy="16541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68E3A94C-6335-6046-8076-E497DB61BFD1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3238" y="1770063"/>
            <a:ext cx="4457700" cy="4989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3338" y="1770063"/>
            <a:ext cx="4457700" cy="4989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5B33BAAE-3A70-404B-BB23-D07B6A3C822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38" y="303213"/>
            <a:ext cx="9070975" cy="1260475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3238" y="1692275"/>
            <a:ext cx="4452937" cy="70643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238" y="2398713"/>
            <a:ext cx="4452937" cy="435768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19688" y="1692275"/>
            <a:ext cx="4454525" cy="70643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19688" y="2398713"/>
            <a:ext cx="4454525" cy="435768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A1E57D0C-60D9-554D-8F3A-1904EEC0067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1D7586AC-F896-4640-9044-DD7ECB502B8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4D5FD7FD-0BA8-D54E-8FE7-F8CE54B77596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38" y="301625"/>
            <a:ext cx="3316287" cy="128111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0175" y="301625"/>
            <a:ext cx="5634038" cy="64547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3238" y="1582738"/>
            <a:ext cx="3316287" cy="51736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70DC9464-E398-7543-B7F3-F15D056FD484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4850" y="5294313"/>
            <a:ext cx="6046788" cy="6238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4850" y="676275"/>
            <a:ext cx="6046788" cy="45370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4850" y="5918200"/>
            <a:ext cx="6046788" cy="889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61FDA17F-FB80-8D49-A59B-37A042027CF1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503238" y="301625"/>
            <a:ext cx="9067800" cy="126206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503238" y="1770063"/>
            <a:ext cx="9067800" cy="498951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503238" y="6889750"/>
            <a:ext cx="2346325" cy="5207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93000"/>
              </a:lnSpc>
              <a:tabLst>
                <a:tab pos="723900" algn="l"/>
                <a:tab pos="1447800" algn="l"/>
                <a:tab pos="2171700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endParaRPr lang="en-US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ftr"/>
          </p:nvPr>
        </p:nvSpPr>
        <p:spPr bwMode="auto">
          <a:xfrm>
            <a:off x="3446463" y="6889750"/>
            <a:ext cx="3192462" cy="5207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ctr">
              <a:lnSpc>
                <a:spcPct val="93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sldNum"/>
          </p:nvPr>
        </p:nvSpPr>
        <p:spPr bwMode="auto">
          <a:xfrm>
            <a:off x="7224713" y="6889750"/>
            <a:ext cx="2346325" cy="5207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3000"/>
              </a:lnSpc>
              <a:tabLst>
                <a:tab pos="723900" algn="l"/>
                <a:tab pos="1447800" algn="l"/>
                <a:tab pos="2171700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fld id="{61238ED3-63D3-2348-A9CA-47875917B151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+mj-lt"/>
          <a:ea typeface="+mj-ea"/>
          <a:cs typeface="+mj-cs"/>
        </a:defRPr>
      </a:lvl1pPr>
      <a:lvl2pPr marL="431800" indent="-215900" algn="ctr" defTabSz="457200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2pPr>
      <a:lvl3pPr marL="647700" indent="-215900" algn="ctr" defTabSz="457200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3pPr>
      <a:lvl4pPr marL="863600" indent="-215900" algn="ctr" defTabSz="457200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4pPr>
      <a:lvl5pPr marL="1079500" indent="-215900" algn="ctr" defTabSz="457200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5pPr>
      <a:lvl6pPr marL="1536700" indent="-215900" algn="ctr" defTabSz="457200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6pPr>
      <a:lvl7pPr marL="1993900" indent="-215900" algn="ctr" defTabSz="457200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7pPr>
      <a:lvl8pPr marL="2451100" indent="-215900" algn="ctr" defTabSz="457200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8pPr>
      <a:lvl9pPr marL="2908300" indent="-215900" algn="ctr" defTabSz="457200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9pPr>
    </p:titleStyle>
    <p:bodyStyle>
      <a:lvl1pPr marL="431800" indent="-323850" algn="l" defTabSz="457200" rtl="0" eaLnBrk="1" fontAlgn="base" hangingPunct="1">
        <a:lnSpc>
          <a:spcPct val="94000"/>
        </a:lnSpc>
        <a:spcBef>
          <a:spcPct val="0"/>
        </a:spcBef>
        <a:spcAft>
          <a:spcPts val="1425"/>
        </a:spcAft>
        <a:buClr>
          <a:srgbClr val="000000"/>
        </a:buClr>
        <a:buSzPct val="45000"/>
        <a:buFont typeface="Wingdings" pitchFamily="-111" charset="2"/>
        <a:buChar char="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863600" indent="-287338" algn="l" defTabSz="457200" rtl="0" eaLnBrk="1" fontAlgn="base" hangingPunct="1">
        <a:lnSpc>
          <a:spcPct val="94000"/>
        </a:lnSpc>
        <a:spcBef>
          <a:spcPct val="0"/>
        </a:spcBef>
        <a:spcAft>
          <a:spcPts val="1138"/>
        </a:spcAft>
        <a:buClr>
          <a:srgbClr val="000000"/>
        </a:buClr>
        <a:buSzPct val="75000"/>
        <a:buFont typeface="Symbol" pitchFamily="-111" charset="2"/>
        <a:buChar char=""/>
        <a:defRPr sz="2800">
          <a:solidFill>
            <a:srgbClr val="000000"/>
          </a:solidFill>
          <a:latin typeface="+mn-lt"/>
          <a:ea typeface="+mn-ea"/>
          <a:cs typeface="+mn-cs"/>
        </a:defRPr>
      </a:lvl2pPr>
      <a:lvl3pPr marL="1295400" indent="-215900" algn="l" defTabSz="457200" rtl="0" eaLnBrk="1" fontAlgn="base" hangingPunct="1">
        <a:lnSpc>
          <a:spcPct val="94000"/>
        </a:lnSpc>
        <a:spcBef>
          <a:spcPct val="0"/>
        </a:spcBef>
        <a:spcAft>
          <a:spcPts val="850"/>
        </a:spcAft>
        <a:buClr>
          <a:srgbClr val="000000"/>
        </a:buClr>
        <a:buSzPct val="45000"/>
        <a:buFont typeface="Wingdings" pitchFamily="-111" charset="2"/>
        <a:buChar char=""/>
        <a:defRPr sz="2400">
          <a:solidFill>
            <a:srgbClr val="000000"/>
          </a:solidFill>
          <a:latin typeface="+mn-lt"/>
          <a:ea typeface="+mn-ea"/>
          <a:cs typeface="+mn-cs"/>
        </a:defRPr>
      </a:lvl3pPr>
      <a:lvl4pPr marL="1727200" indent="-215900" algn="l" defTabSz="457200" rtl="0" eaLnBrk="1" fontAlgn="base" hangingPunct="1">
        <a:lnSpc>
          <a:spcPct val="94000"/>
        </a:lnSpc>
        <a:spcBef>
          <a:spcPct val="0"/>
        </a:spcBef>
        <a:spcAft>
          <a:spcPts val="575"/>
        </a:spcAft>
        <a:buClr>
          <a:srgbClr val="000000"/>
        </a:buClr>
        <a:buSzPct val="75000"/>
        <a:buFont typeface="Symbol" pitchFamily="-111" charset="2"/>
        <a:buChar char=""/>
        <a:defRPr sz="2000">
          <a:solidFill>
            <a:srgbClr val="000000"/>
          </a:solidFill>
          <a:latin typeface="+mn-lt"/>
          <a:ea typeface="+mn-ea"/>
          <a:cs typeface="+mn-cs"/>
        </a:defRPr>
      </a:lvl4pPr>
      <a:lvl5pPr marL="2159000" indent="-215900" algn="l" defTabSz="457200" rtl="0" eaLnBrk="1" fontAlgn="base" hangingPunct="1">
        <a:lnSpc>
          <a:spcPct val="94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pitchFamily="-111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5pPr>
      <a:lvl6pPr marL="2616200" indent="-215900" algn="l" defTabSz="457200" rtl="0" eaLnBrk="1" fontAlgn="base" hangingPunct="1">
        <a:lnSpc>
          <a:spcPct val="94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pitchFamily="-111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3073400" indent="-215900" algn="l" defTabSz="457200" rtl="0" eaLnBrk="1" fontAlgn="base" hangingPunct="1">
        <a:lnSpc>
          <a:spcPct val="94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pitchFamily="-111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530600" indent="-215900" algn="l" defTabSz="457200" rtl="0" eaLnBrk="1" fontAlgn="base" hangingPunct="1">
        <a:lnSpc>
          <a:spcPct val="94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pitchFamily="-111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987800" indent="-215900" algn="l" defTabSz="457200" rtl="0" eaLnBrk="1" fontAlgn="base" hangingPunct="1">
        <a:lnSpc>
          <a:spcPct val="94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pitchFamily="-111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emf"/><Relationship Id="rId3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Relationship Id="rId3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Networks of Neurons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Computational Cognitive Neuroscience</a:t>
            </a:r>
          </a:p>
          <a:p>
            <a:r>
              <a:rPr lang="en-US" dirty="0" smtClean="0"/>
              <a:t>Randall O’Reilly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8725" y="352425"/>
            <a:ext cx="3886199" cy="6797915"/>
          </a:xfrm>
        </p:spPr>
      </p:pic>
      <p:sp>
        <p:nvSpPr>
          <p:cNvPr id="5" name="TextBox 4"/>
          <p:cNvSpPr txBox="1"/>
          <p:nvPr/>
        </p:nvSpPr>
        <p:spPr>
          <a:xfrm>
            <a:off x="466725" y="428625"/>
            <a:ext cx="4267200" cy="50721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Detectors naturally perform </a:t>
            </a:r>
            <a:r>
              <a:rPr lang="en-US" sz="2800" i="1" dirty="0" smtClean="0"/>
              <a:t>categorization</a:t>
            </a:r>
          </a:p>
          <a:p>
            <a:endParaRPr lang="en-US" sz="2400" dirty="0"/>
          </a:p>
          <a:p>
            <a:r>
              <a:rPr lang="en-US" sz="2400" dirty="0" smtClean="0"/>
              <a:t>Categorizing things properly is at least 80% of the solution to any problem:</a:t>
            </a:r>
          </a:p>
          <a:p>
            <a:endParaRPr lang="en-US" sz="2400" dirty="0"/>
          </a:p>
          <a:p>
            <a:pPr marL="285750" indent="-285750">
              <a:buFont typeface="Arial"/>
              <a:buChar char="•"/>
            </a:pPr>
            <a:r>
              <a:rPr lang="en-US" sz="2400" dirty="0" smtClean="0"/>
              <a:t>Object recognition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 smtClean="0"/>
              <a:t>Spoken word recognition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 smtClean="0"/>
              <a:t>Idiom recognition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 smtClean="0"/>
              <a:t>Relationship recognition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 smtClean="0"/>
              <a:t>Person recognition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 smtClean="0"/>
              <a:t>Action recognition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 smtClean="0"/>
              <a:t>….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172407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 Think in Categories</a:t>
            </a:r>
            <a:endParaRPr lang="en-US" dirty="0"/>
          </a:p>
        </p:txBody>
      </p:sp>
      <p:pic>
        <p:nvPicPr>
          <p:cNvPr id="4" name="Content Placeholder 3" descr="fig_dalmatian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06" r="-432"/>
          <a:stretch/>
        </p:blipFill>
        <p:spPr>
          <a:xfrm>
            <a:off x="2143125" y="1571626"/>
            <a:ext cx="5638800" cy="4464666"/>
          </a:xfrm>
        </p:spPr>
      </p:pic>
      <p:sp>
        <p:nvSpPr>
          <p:cNvPr id="5" name="TextBox 4"/>
          <p:cNvSpPr txBox="1"/>
          <p:nvPr/>
        </p:nvSpPr>
        <p:spPr>
          <a:xfrm>
            <a:off x="1228725" y="6219825"/>
            <a:ext cx="8077200" cy="5601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(much easier than disconnected pixels..)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7029843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Hierarchy of Categories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25" y="1819008"/>
            <a:ext cx="9067800" cy="2886177"/>
          </a:xfrm>
        </p:spPr>
      </p:pic>
    </p:spTree>
    <p:extLst>
      <p:ext uri="{BB962C8B-B14F-4D97-AF65-F5344CB8AC3E}">
        <p14:creationId xmlns:p14="http://schemas.microsoft.com/office/powerpoint/2010/main" val="22296399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38" y="301626"/>
            <a:ext cx="9067800" cy="812800"/>
          </a:xfrm>
        </p:spPr>
        <p:txBody>
          <a:bodyPr/>
          <a:lstStyle/>
          <a:p>
            <a:r>
              <a:rPr lang="en-US" dirty="0" smtClean="0"/>
              <a:t>The Chair Category</a:t>
            </a:r>
            <a:endParaRPr lang="en-US" dirty="0"/>
          </a:p>
        </p:txBody>
      </p:sp>
      <p:pic>
        <p:nvPicPr>
          <p:cNvPr id="4" name="Content Placeholder 3" descr="Screen shot 2011-01-25 at 3.09.25 A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77" r="-682"/>
          <a:stretch/>
        </p:blipFill>
        <p:spPr>
          <a:xfrm>
            <a:off x="2295525" y="1357333"/>
            <a:ext cx="5638800" cy="5663912"/>
          </a:xfrm>
        </p:spPr>
      </p:pic>
    </p:spTree>
    <p:extLst>
      <p:ext uri="{BB962C8B-B14F-4D97-AF65-F5344CB8AC3E}">
        <p14:creationId xmlns:p14="http://schemas.microsoft.com/office/powerpoint/2010/main" val="20699479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Getting the right ones is key..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Two men are dead in a cabin in the woods.  What happened??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47215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Categories are Interesting!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makes a mental categorization accurate?  Is there something “real” about a “chair?”</a:t>
            </a:r>
          </a:p>
          <a:p>
            <a:r>
              <a:rPr lang="en-US" dirty="0" smtClean="0"/>
              <a:t>Stereotypes are mental categories..</a:t>
            </a:r>
          </a:p>
          <a:p>
            <a:r>
              <a:rPr lang="en-US" dirty="0" smtClean="0"/>
              <a:t>Can you encode multiple categories at the same time??</a:t>
            </a:r>
          </a:p>
        </p:txBody>
      </p:sp>
    </p:spTree>
    <p:extLst>
      <p:ext uri="{BB962C8B-B14F-4D97-AF65-F5344CB8AC3E}">
        <p14:creationId xmlns:p14="http://schemas.microsoft.com/office/powerpoint/2010/main" val="34589396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Distributed Representations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Let a 1,000 categories bloom..  You’ve got the room in your head (billions of neurons)</a:t>
            </a:r>
          </a:p>
          <a:p>
            <a:r>
              <a:rPr lang="en-US" dirty="0" smtClean="0"/>
              <a:t>Each neuron can respond to multiple things (graded similarity)</a:t>
            </a:r>
          </a:p>
          <a:p>
            <a:r>
              <a:rPr lang="en-US" dirty="0" smtClean="0"/>
              <a:t>And each thing activates many neurons (who knows what is going to be relevant this time?)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1637765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Graded Responses</a:t>
            </a:r>
            <a:endParaRPr lang="en-US" dirty="0"/>
          </a:p>
        </p:txBody>
      </p:sp>
      <p:pic>
        <p:nvPicPr>
          <p:cNvPr id="4" name="Content Placeholder 3" descr="fig_dist_rep_vis_bio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441" r="-1744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5718835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Distributed Patterns</a:t>
            </a:r>
            <a:endParaRPr lang="en-US" dirty="0"/>
          </a:p>
        </p:txBody>
      </p:sp>
      <p:pic>
        <p:nvPicPr>
          <p:cNvPr id="4" name="Content Placeholder 3" descr="fig_tanaka03_topo_maps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1735" r="-6173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6587760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Topographic Organization</a:t>
            </a:r>
            <a:endParaRPr lang="en-US" dirty="0"/>
          </a:p>
        </p:txBody>
      </p:sp>
      <p:pic>
        <p:nvPicPr>
          <p:cNvPr id="4" name="Content Placeholder 3" descr="fig_tanaka03_topo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410" r="-2741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3370194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Biology of </a:t>
            </a:r>
            <a:r>
              <a:rPr lang="en-US" dirty="0" err="1" smtClean="0"/>
              <a:t>Neocortex</a:t>
            </a:r>
            <a:r>
              <a:rPr lang="en-US" dirty="0" smtClean="0"/>
              <a:t> (“cortex”)</a:t>
            </a:r>
          </a:p>
          <a:p>
            <a:r>
              <a:rPr lang="en-US" dirty="0" smtClean="0"/>
              <a:t>Categorization and Distributed Reps</a:t>
            </a:r>
          </a:p>
          <a:p>
            <a:r>
              <a:rPr lang="en-US" dirty="0" smtClean="0"/>
              <a:t>Bidirectional Excitation and Attractors</a:t>
            </a:r>
          </a:p>
          <a:p>
            <a:r>
              <a:rPr lang="en-US" dirty="0" smtClean="0"/>
              <a:t>Inhibitory Competition and Activity Regulation</a:t>
            </a:r>
          </a:p>
        </p:txBody>
      </p:sp>
    </p:spTree>
    <p:extLst>
      <p:ext uri="{BB962C8B-B14F-4D97-AF65-F5344CB8AC3E}">
        <p14:creationId xmlns:p14="http://schemas.microsoft.com/office/powerpoint/2010/main" val="10573326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Distributed Parts</a:t>
            </a:r>
            <a:endParaRPr lang="en-US" dirty="0"/>
          </a:p>
        </p:txBody>
      </p:sp>
      <p:pic>
        <p:nvPicPr>
          <p:cNvPr id="4" name="Content Placeholder 3" descr="fig_tanaka03_parts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4033" r="-7403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597571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38" y="301626"/>
            <a:ext cx="9067800" cy="736600"/>
          </a:xfrm>
        </p:spPr>
        <p:txBody>
          <a:bodyPr/>
          <a:lstStyle/>
          <a:p>
            <a:r>
              <a:rPr lang="en-US" dirty="0" smtClean="0"/>
              <a:t>Not Just Monkeys</a:t>
            </a:r>
            <a:endParaRPr lang="en-US" dirty="0"/>
          </a:p>
        </p:txBody>
      </p:sp>
      <p:pic>
        <p:nvPicPr>
          <p:cNvPr id="4" name="Content Placeholder 3" descr="fig_haxbyetal01_obj_maps.jp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50" r="-2023" b="16754"/>
          <a:stretch/>
        </p:blipFill>
        <p:spPr>
          <a:xfrm>
            <a:off x="2636414" y="1235249"/>
            <a:ext cx="4718251" cy="6051376"/>
          </a:xfrm>
        </p:spPr>
      </p:pic>
    </p:spTree>
    <p:extLst>
      <p:ext uri="{BB962C8B-B14F-4D97-AF65-F5344CB8AC3E}">
        <p14:creationId xmlns:p14="http://schemas.microsoft.com/office/powerpoint/2010/main" val="14104472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Coarse Coding Efficiency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6924" y="2266395"/>
            <a:ext cx="5867401" cy="2235845"/>
          </a:xfrm>
        </p:spPr>
      </p:pic>
    </p:spTree>
    <p:extLst>
      <p:ext uri="{BB962C8B-B14F-4D97-AF65-F5344CB8AC3E}">
        <p14:creationId xmlns:p14="http://schemas.microsoft.com/office/powerpoint/2010/main" val="29482563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Localist</a:t>
            </a:r>
            <a:r>
              <a:rPr lang="en-US" dirty="0" smtClean="0"/>
              <a:t> Representations?</a:t>
            </a:r>
            <a:endParaRPr lang="en-US" dirty="0"/>
          </a:p>
        </p:txBody>
      </p:sp>
      <p:pic>
        <p:nvPicPr>
          <p:cNvPr id="4" name="Content Placeholder 3" descr="fig_halle_berry_neuron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428" b="-342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2855943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Bidirectional Excitatory Dynamics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2455" y="1770063"/>
            <a:ext cx="6889365" cy="4989512"/>
          </a:xfrm>
        </p:spPr>
      </p:pic>
    </p:spTree>
    <p:extLst>
      <p:ext uri="{BB962C8B-B14F-4D97-AF65-F5344CB8AC3E}">
        <p14:creationId xmlns:p14="http://schemas.microsoft.com/office/powerpoint/2010/main" val="3212980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Top-down Ambiguity Resolution</a:t>
            </a:r>
            <a:endParaRPr lang="en-US" dirty="0"/>
          </a:p>
        </p:txBody>
      </p:sp>
      <p:pic>
        <p:nvPicPr>
          <p:cNvPr id="4" name="Content Placeholder 3" descr="fig_dalmatian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695" r="-22695"/>
          <a:stretch/>
        </p:blipFill>
        <p:spPr/>
      </p:pic>
    </p:spTree>
    <p:extLst>
      <p:ext uri="{BB962C8B-B14F-4D97-AF65-F5344CB8AC3E}">
        <p14:creationId xmlns:p14="http://schemas.microsoft.com/office/powerpoint/2010/main" val="32441224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Behold, the cube!</a:t>
            </a:r>
            <a:endParaRPr lang="en-US" dirty="0"/>
          </a:p>
        </p:txBody>
      </p:sp>
      <p:pic>
        <p:nvPicPr>
          <p:cNvPr id="4" name="Content Placeholder 3" descr="fig_necker_cube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5958" b="-3595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8965035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Are These?</a:t>
            </a:r>
            <a:endParaRPr lang="en-US" dirty="0"/>
          </a:p>
        </p:txBody>
      </p:sp>
      <p:pic>
        <p:nvPicPr>
          <p:cNvPr id="4" name="Content Placeholder 3" descr="fig_blob_occlude_examples_50pct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0953" r="-4095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9172477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Big Network Model..</a:t>
            </a:r>
            <a:endParaRPr lang="en-US" dirty="0"/>
          </a:p>
        </p:txBody>
      </p:sp>
      <p:pic>
        <p:nvPicPr>
          <p:cNvPr id="4" name="Content Placeholder 3" descr="fig_highvis_pub_fish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7859" r="-4785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4669550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Bidirectional Dynamics</a:t>
            </a:r>
            <a:endParaRPr lang="en-US" dirty="0"/>
          </a:p>
        </p:txBody>
      </p:sp>
      <p:pic>
        <p:nvPicPr>
          <p:cNvPr id="5" name="Content Placeholder 4" descr="fig_blobo_50_cycletraj_globe.pdf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16" r="-1441" b="9190"/>
          <a:stretch/>
        </p:blipFill>
        <p:spPr>
          <a:xfrm>
            <a:off x="4048125" y="1800225"/>
            <a:ext cx="5112071" cy="4530972"/>
          </a:xfrm>
        </p:spPr>
      </p:pic>
      <p:pic>
        <p:nvPicPr>
          <p:cNvPr id="6" name="Picture 5" descr="blobo_50_glob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525" y="2028825"/>
            <a:ext cx="36576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4811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Neurons: Excitatory and Inhibitory</a:t>
            </a:r>
            <a:endParaRPr lang="en-US" dirty="0"/>
          </a:p>
        </p:txBody>
      </p:sp>
      <p:pic>
        <p:nvPicPr>
          <p:cNvPr id="4" name="Content Placeholder 3" descr="fig_cortex_bio_neurtypes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10" r="6010"/>
          <a:stretch>
            <a:fillRect/>
          </a:stretch>
        </p:blipFill>
        <p:spPr>
          <a:xfrm>
            <a:off x="1533525" y="1800225"/>
            <a:ext cx="7050087" cy="3879275"/>
          </a:xfrm>
        </p:spPr>
      </p:pic>
      <p:sp>
        <p:nvSpPr>
          <p:cNvPr id="5" name="TextBox 4"/>
          <p:cNvSpPr txBox="1"/>
          <p:nvPr/>
        </p:nvSpPr>
        <p:spPr>
          <a:xfrm>
            <a:off x="1000125" y="5915025"/>
            <a:ext cx="8305800" cy="7903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Excitatory = main info processing, long-range connections</a:t>
            </a:r>
          </a:p>
          <a:p>
            <a:r>
              <a:rPr lang="en-US" sz="2400" dirty="0" smtClean="0"/>
              <a:t>Inhibitory = local, activity regulation and competition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837790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Inhibition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Competition: selection pressure, survival of the “fittest”, picking the best detector for the job..</a:t>
            </a:r>
          </a:p>
          <a:p>
            <a:r>
              <a:rPr lang="en-US" dirty="0" smtClean="0"/>
              <a:t>Interacts with learning: “rich get richer” (but also narrower – no hogging the inputs please!)</a:t>
            </a:r>
          </a:p>
          <a:p>
            <a:r>
              <a:rPr lang="en-US" dirty="0" smtClean="0"/>
              <a:t>“Sparse distributed representations”</a:t>
            </a:r>
          </a:p>
          <a:p>
            <a:r>
              <a:rPr lang="en-US" dirty="0"/>
              <a:t> </a:t>
            </a:r>
            <a:r>
              <a:rPr lang="en-US" dirty="0" smtClean="0"/>
              <a:t>(and also essential for controlling activity, like an air conditioner)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50204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Feedforward</a:t>
            </a:r>
            <a:r>
              <a:rPr lang="en-US" dirty="0" smtClean="0"/>
              <a:t> and Feedback </a:t>
            </a:r>
            <a:r>
              <a:rPr lang="en-US" dirty="0" err="1" smtClean="0"/>
              <a:t>Inhib</a:t>
            </a:r>
            <a:endParaRPr lang="en-US" dirty="0"/>
          </a:p>
        </p:txBody>
      </p:sp>
      <p:pic>
        <p:nvPicPr>
          <p:cNvPr id="4" name="Content Placeholder 3" descr="fig_inhib_types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816" b="-979"/>
          <a:stretch/>
        </p:blipFill>
        <p:spPr>
          <a:xfrm>
            <a:off x="542925" y="1571625"/>
            <a:ext cx="9067800" cy="3337203"/>
          </a:xfrm>
        </p:spPr>
      </p:pic>
      <p:sp>
        <p:nvSpPr>
          <p:cNvPr id="5" name="TextBox 4"/>
          <p:cNvSpPr txBox="1"/>
          <p:nvPr/>
        </p:nvSpPr>
        <p:spPr>
          <a:xfrm>
            <a:off x="542925" y="5534025"/>
            <a:ext cx="9067800" cy="1137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SzPct val="100000"/>
              <a:buFont typeface="Arial"/>
              <a:buChar char="•"/>
            </a:pPr>
            <a:r>
              <a:rPr lang="en-US" sz="2400" dirty="0" smtClean="0"/>
              <a:t>Feedback “</a:t>
            </a:r>
            <a:r>
              <a:rPr lang="en-US" sz="2400" b="1" dirty="0" smtClean="0"/>
              <a:t>reacts</a:t>
            </a:r>
            <a:r>
              <a:rPr lang="en-US" sz="2400" dirty="0" smtClean="0"/>
              <a:t>” (AC comes on after it gets hot enough)</a:t>
            </a:r>
          </a:p>
          <a:p>
            <a:pPr marL="285750" indent="-285750">
              <a:buSzPct val="100000"/>
              <a:buFont typeface="Arial"/>
              <a:buChar char="•"/>
            </a:pPr>
            <a:r>
              <a:rPr lang="en-US" sz="2400" dirty="0" err="1" smtClean="0"/>
              <a:t>Feedforward</a:t>
            </a:r>
            <a:r>
              <a:rPr lang="en-US" sz="2400" dirty="0" smtClean="0"/>
              <a:t> “</a:t>
            </a:r>
            <a:r>
              <a:rPr lang="en-US" sz="2400" b="1" dirty="0" smtClean="0"/>
              <a:t>anticipates</a:t>
            </a:r>
            <a:r>
              <a:rPr lang="en-US" sz="2400" dirty="0" smtClean="0"/>
              <a:t>” (e.g.,</a:t>
            </a:r>
            <a:r>
              <a:rPr lang="en-US" sz="2400" dirty="0"/>
              <a:t> </a:t>
            </a:r>
            <a:r>
              <a:rPr lang="en-US" sz="2400" dirty="0" smtClean="0"/>
              <a:t>if AC measured outdoor temp, or weather forecast)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350445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kWTA</a:t>
            </a:r>
            <a:r>
              <a:rPr lang="en-US" dirty="0" smtClean="0"/>
              <a:t> Approximation</a:t>
            </a:r>
            <a:endParaRPr lang="en-US" dirty="0"/>
          </a:p>
        </p:txBody>
      </p:sp>
      <p:pic>
        <p:nvPicPr>
          <p:cNvPr id="4" name="Content Placeholder 3" descr="fig_kwta_distrib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788" b="-150"/>
          <a:stretch/>
        </p:blipFill>
        <p:spPr>
          <a:xfrm>
            <a:off x="466725" y="1876425"/>
            <a:ext cx="9067800" cy="2274024"/>
          </a:xfrm>
        </p:spPr>
      </p:pic>
      <p:pic>
        <p:nvPicPr>
          <p:cNvPr id="5" name="Content Placeholder 3" descr="fig_kwta_avg_distrib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786" b="-587"/>
          <a:stretch/>
        </p:blipFill>
        <p:spPr bwMode="auto">
          <a:xfrm>
            <a:off x="466725" y="4391025"/>
            <a:ext cx="9067800" cy="228386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6497882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6 Layer Cake..</a:t>
            </a:r>
            <a:endParaRPr lang="en-US" dirty="0"/>
          </a:p>
        </p:txBody>
      </p:sp>
      <p:pic>
        <p:nvPicPr>
          <p:cNvPr id="4" name="Content Placeholder 3" descr="fig_cortex_bio_layers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75" b="10875"/>
          <a:stretch>
            <a:fillRect/>
          </a:stretch>
        </p:blipFill>
        <p:spPr>
          <a:xfrm>
            <a:off x="466725" y="2181225"/>
            <a:ext cx="4624780" cy="2544762"/>
          </a:xfrm>
        </p:spPr>
      </p:pic>
      <p:pic>
        <p:nvPicPr>
          <p:cNvPr id="5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14925" y="2206570"/>
            <a:ext cx="4191000" cy="405551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610972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 Actually Only 3..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3702" y="1770063"/>
            <a:ext cx="5552055" cy="4989512"/>
          </a:xfrm>
        </p:spPr>
      </p:pic>
    </p:spTree>
    <p:extLst>
      <p:ext uri="{BB962C8B-B14F-4D97-AF65-F5344CB8AC3E}">
        <p14:creationId xmlns:p14="http://schemas.microsoft.com/office/powerpoint/2010/main" val="30778345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Patterns of Connectivity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3235" y="1647825"/>
            <a:ext cx="4346845" cy="5105400"/>
          </a:xfrm>
        </p:spPr>
      </p:pic>
    </p:spTree>
    <p:extLst>
      <p:ext uri="{BB962C8B-B14F-4D97-AF65-F5344CB8AC3E}">
        <p14:creationId xmlns:p14="http://schemas.microsoft.com/office/powerpoint/2010/main" val="16177307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“Van Essen” Hierarchy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91" b="-433"/>
          <a:stretch/>
        </p:blipFill>
        <p:spPr>
          <a:xfrm>
            <a:off x="466725" y="1647824"/>
            <a:ext cx="5562600" cy="5064263"/>
          </a:xfrm>
        </p:spPr>
      </p:pic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6257924" y="1770067"/>
            <a:ext cx="3313113" cy="4989513"/>
          </a:xfrm>
        </p:spPr>
        <p:txBody>
          <a:bodyPr/>
          <a:lstStyle/>
          <a:p>
            <a:pPr marL="107904" indent="0">
              <a:buNone/>
            </a:pPr>
            <a:r>
              <a:rPr lang="en-US" dirty="0" smtClean="0"/>
              <a:t>TE.. = Temporal</a:t>
            </a:r>
          </a:p>
          <a:p>
            <a:pPr marL="107904" indent="0">
              <a:buNone/>
            </a:pPr>
            <a:r>
              <a:rPr lang="en-US" dirty="0" smtClean="0"/>
              <a:t>LIP, DP.. = Parietal</a:t>
            </a:r>
          </a:p>
          <a:p>
            <a:pPr marL="107904" indent="0">
              <a:buNone/>
            </a:pPr>
            <a:r>
              <a:rPr lang="en-US" dirty="0" smtClean="0"/>
              <a:t>8L = Frontal Eye Field</a:t>
            </a:r>
          </a:p>
          <a:p>
            <a:pPr marL="107904" indent="0">
              <a:buNone/>
            </a:pPr>
            <a:endParaRPr lang="en-US" dirty="0" smtClean="0"/>
          </a:p>
          <a:p>
            <a:pPr marL="107904" indent="0">
              <a:buNone/>
            </a:pPr>
            <a:r>
              <a:rPr lang="en-US" dirty="0" smtClean="0"/>
              <a:t>To hippocampus:</a:t>
            </a:r>
          </a:p>
          <a:p>
            <a:pPr marL="107904" indent="0">
              <a:buNone/>
            </a:pPr>
            <a:r>
              <a:rPr lang="en-US" dirty="0" smtClean="0"/>
              <a:t>TH/F = </a:t>
            </a:r>
            <a:r>
              <a:rPr lang="en-US" dirty="0" err="1" smtClean="0"/>
              <a:t>Parahippo</a:t>
            </a:r>
            <a:endParaRPr lang="en-US" dirty="0" smtClean="0"/>
          </a:p>
          <a:p>
            <a:pPr marL="107904" indent="0">
              <a:buNone/>
            </a:pPr>
            <a:r>
              <a:rPr lang="en-US" dirty="0" err="1" smtClean="0"/>
              <a:t>peri</a:t>
            </a:r>
            <a:r>
              <a:rPr lang="en-US" dirty="0" smtClean="0"/>
              <a:t> = </a:t>
            </a:r>
            <a:r>
              <a:rPr lang="en-US" dirty="0" err="1" smtClean="0"/>
              <a:t>Perirhinal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66725" y="6753225"/>
            <a:ext cx="4419600" cy="3554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Markov et al., 2014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3312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Bidirectional Symmetry</a:t>
            </a:r>
            <a:endParaRPr lang="en-US" dirty="0"/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24125" y="1724025"/>
            <a:ext cx="4935239" cy="480888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8896157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Biology =&gt; 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Feedforward</a:t>
            </a:r>
            <a:r>
              <a:rPr lang="en-US" dirty="0" smtClean="0"/>
              <a:t> excitation = categorization of inputs</a:t>
            </a:r>
          </a:p>
          <a:p>
            <a:r>
              <a:rPr lang="en-US" dirty="0" smtClean="0"/>
              <a:t>Feedback excitation = attractor dynamics</a:t>
            </a:r>
          </a:p>
          <a:p>
            <a:r>
              <a:rPr lang="en-US" dirty="0" smtClean="0"/>
              <a:t>Lateral inhibition = competition, activity regulation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6521606"/>
      </p:ext>
    </p:extLst>
  </p:cSld>
  <p:clrMapOvr>
    <a:masterClrMapping/>
  </p:clrMapOvr>
</p:sld>
</file>

<file path=ppt/theme/theme1.xml><?xml version="1.0" encoding="utf-8"?>
<a:theme xmlns:a="http://schemas.openxmlformats.org/drawingml/2006/main" name="ror_std_emerbrai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Blank Presentation">
      <a:majorFont>
        <a:latin typeface="Arial"/>
        <a:ea typeface="MS Gothic"/>
        <a:cs typeface="MS Gothic"/>
      </a:majorFont>
      <a:minorFont>
        <a:latin typeface="Arial"/>
        <a:ea typeface="MS Gothic"/>
        <a:cs typeface="MS Gothic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4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45000"/>
          <a:buFont typeface="Wingdings" pitchFamily="-111" charset="2"/>
          <a:buNone/>
          <a:tabLst/>
          <a:defRPr kumimoji="0" lang="en-US" sz="1800" b="0" i="0" u="none" strike="noStrike" cap="none" normalizeH="0" baseline="0">
            <a:ln>
              <a:noFill/>
            </a:ln>
            <a:effectLst/>
            <a:latin typeface="Arial" pitchFamily="-111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4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45000"/>
          <a:buFont typeface="Wingdings" pitchFamily="-111" charset="2"/>
          <a:buNone/>
          <a:tabLst/>
          <a:defRPr kumimoji="0" lang="en-US" sz="1800" b="0" i="0" u="none" strike="noStrike" cap="none" normalizeH="0" baseline="0">
            <a:ln>
              <a:noFill/>
            </a:ln>
            <a:effectLst/>
            <a:latin typeface="Arial" pitchFamily="-111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ror_std_emerbrain.potx</Template>
  <TotalTime>3805</TotalTime>
  <Words>412</Words>
  <Application>Microsoft Macintosh PowerPoint</Application>
  <PresentationFormat>Custom</PresentationFormat>
  <Paragraphs>76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9" baseType="lpstr">
      <vt:lpstr>Arial</vt:lpstr>
      <vt:lpstr>MS Gothic</vt:lpstr>
      <vt:lpstr>Symbol</vt:lpstr>
      <vt:lpstr>Tahoma</vt:lpstr>
      <vt:lpstr>Times New Roman</vt:lpstr>
      <vt:lpstr>Wingdings</vt:lpstr>
      <vt:lpstr>ror_std_emerbrain</vt:lpstr>
      <vt:lpstr>Networks of Neurons</vt:lpstr>
      <vt:lpstr>Networks</vt:lpstr>
      <vt:lpstr>Neurons: Excitatory and Inhibitory</vt:lpstr>
      <vt:lpstr>The 6 Layer Cake..</vt:lpstr>
      <vt:lpstr>Is Actually Only 3..</vt:lpstr>
      <vt:lpstr>Patterns of Connectivity</vt:lpstr>
      <vt:lpstr>“Van Essen” Hierarchy</vt:lpstr>
      <vt:lpstr>Bidirectional Symmetry</vt:lpstr>
      <vt:lpstr>Biology =&gt; Function</vt:lpstr>
      <vt:lpstr>PowerPoint Presentation</vt:lpstr>
      <vt:lpstr>We Think in Categories</vt:lpstr>
      <vt:lpstr>Hierarchy of Categories</vt:lpstr>
      <vt:lpstr>The Chair Category</vt:lpstr>
      <vt:lpstr>Getting the right ones is key..</vt:lpstr>
      <vt:lpstr>Categories are Interesting!</vt:lpstr>
      <vt:lpstr>Distributed Representations</vt:lpstr>
      <vt:lpstr>Graded Responses</vt:lpstr>
      <vt:lpstr>Distributed Patterns</vt:lpstr>
      <vt:lpstr>Topographic Organization</vt:lpstr>
      <vt:lpstr>Distributed Parts</vt:lpstr>
      <vt:lpstr>Not Just Monkeys</vt:lpstr>
      <vt:lpstr>Coarse Coding Efficiency</vt:lpstr>
      <vt:lpstr>Localist Representations?</vt:lpstr>
      <vt:lpstr>Bidirectional Excitatory Dynamics</vt:lpstr>
      <vt:lpstr>Top-down Ambiguity Resolution</vt:lpstr>
      <vt:lpstr>Behold, the cube!</vt:lpstr>
      <vt:lpstr>What Are These?</vt:lpstr>
      <vt:lpstr>A Big Network Model..</vt:lpstr>
      <vt:lpstr>Bidirectional Dynamics</vt:lpstr>
      <vt:lpstr>Inhibition</vt:lpstr>
      <vt:lpstr>Feedforward and Feedback Inhib</vt:lpstr>
      <vt:lpstr>kWTA Approximation</vt:lpstr>
    </vt:vector>
  </TitlesOfParts>
  <LinksUpToDate>false</LinksUpToDate>
  <SharedDoc>false</SharedDoc>
  <HyperlinksChanged>false</HyperlinksChanged>
  <AppVersion>15.0031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Abstract Representations and Embodied Agents: Prefrontal Cortex and Basal Ganglia Contributions</dc:title>
  <dc:creator>Randall O'Reilly</dc:creator>
  <cp:lastModifiedBy>Randall O'Reilly</cp:lastModifiedBy>
  <cp:revision>32</cp:revision>
  <dcterms:created xsi:type="dcterms:W3CDTF">2009-03-18T06:10:11Z</dcterms:created>
  <dcterms:modified xsi:type="dcterms:W3CDTF">2017-03-01T14:50:35Z</dcterms:modified>
</cp:coreProperties>
</file>